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36"/>
  </p:notesMasterIdLst>
  <p:sldIdLst>
    <p:sldId id="256" r:id="rId3"/>
    <p:sldId id="258" r:id="rId4"/>
    <p:sldId id="293" r:id="rId5"/>
    <p:sldId id="292" r:id="rId6"/>
    <p:sldId id="376" r:id="rId7"/>
    <p:sldId id="294" r:id="rId8"/>
    <p:sldId id="295" r:id="rId9"/>
    <p:sldId id="300" r:id="rId10"/>
    <p:sldId id="364" r:id="rId11"/>
    <p:sldId id="369" r:id="rId12"/>
    <p:sldId id="368" r:id="rId13"/>
    <p:sldId id="308" r:id="rId14"/>
    <p:sldId id="261" r:id="rId15"/>
    <p:sldId id="362" r:id="rId16"/>
    <p:sldId id="268" r:id="rId17"/>
    <p:sldId id="309" r:id="rId18"/>
    <p:sldId id="298" r:id="rId19"/>
    <p:sldId id="365" r:id="rId20"/>
    <p:sldId id="312" r:id="rId21"/>
    <p:sldId id="366" r:id="rId22"/>
    <p:sldId id="301" r:id="rId23"/>
    <p:sldId id="367" r:id="rId24"/>
    <p:sldId id="377" r:id="rId25"/>
    <p:sldId id="378" r:id="rId26"/>
    <p:sldId id="286" r:id="rId27"/>
    <p:sldId id="370" r:id="rId28"/>
    <p:sldId id="272" r:id="rId29"/>
    <p:sldId id="291" r:id="rId30"/>
    <p:sldId id="371" r:id="rId31"/>
    <p:sldId id="372" r:id="rId32"/>
    <p:sldId id="373" r:id="rId33"/>
    <p:sldId id="374" r:id="rId34"/>
    <p:sldId id="375" r:id="rId35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DM Sans" pitchFamily="2" charset="0"/>
      <p:regular r:id="rId45"/>
      <p:bold r:id="rId46"/>
      <p:italic r:id="rId47"/>
      <p:boldItalic r:id="rId48"/>
    </p:embeddedFont>
    <p:embeddedFont>
      <p:font typeface="Figtree" panose="020B0604020202020204" charset="0"/>
      <p:regular r:id="rId49"/>
      <p:bold r:id="rId50"/>
      <p:italic r:id="rId51"/>
      <p:boldItalic r:id="rId52"/>
    </p:embeddedFont>
    <p:embeddedFont>
      <p:font typeface="Fira Sans Extra Condensed" panose="020B0503050000020004" pitchFamily="34" charset="0"/>
      <p:regular r:id="rId53"/>
      <p:bold r:id="rId54"/>
    </p:embeddedFont>
    <p:embeddedFont>
      <p:font typeface="Geologica" panose="020B0604020202020204" charset="0"/>
      <p:regular r:id="rId55"/>
      <p:bold r:id="rId56"/>
    </p:embeddedFont>
    <p:embeddedFont>
      <p:font typeface="Geologica SemiBold" panose="020B0604020202020204" charset="0"/>
      <p:regular r:id="rId57"/>
      <p:bold r:id="rId58"/>
    </p:embeddedFont>
    <p:embeddedFont>
      <p:font typeface="Nunito Light" pitchFamily="2" charset="0"/>
      <p:regular r:id="rId59"/>
      <p:italic r:id="rId60"/>
    </p:embeddedFont>
    <p:embeddedFont>
      <p:font typeface="Proxima Nova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DFF"/>
    <a:srgbClr val="164D73"/>
    <a:srgbClr val="FCFAF9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50"/>
  </p:normalViewPr>
  <p:slideViewPr>
    <p:cSldViewPr snapToGrid="0">
      <p:cViewPr varScale="1">
        <p:scale>
          <a:sx n="130" d="100"/>
          <a:sy n="130" d="100"/>
        </p:scale>
        <p:origin x="49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63" Type="http://schemas.openxmlformats.org/officeDocument/2006/relationships/font" Target="fonts/font27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2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69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3.fntdata"/><Relationship Id="rId34" Type="http://schemas.openxmlformats.org/officeDocument/2006/relationships/slide" Target="slides/slide32.xml"/><Relationship Id="rId50" Type="http://schemas.openxmlformats.org/officeDocument/2006/relationships/font" Target="fonts/font14.fntdata"/><Relationship Id="rId55" Type="http://schemas.openxmlformats.org/officeDocument/2006/relationships/font" Target="fonts/font1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7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29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22,'489'0,"-456"-1,41-8,-40 4,39-1,-52 6,-4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32.0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1,'267'15,"-79"6,-122-12,-8 0,80 0,-114-9,-4-1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7826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7757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9502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15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018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669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45.png"/><Relationship Id="rId5" Type="http://schemas.openxmlformats.org/officeDocument/2006/relationships/image" Target="../media/image40.sv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25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sv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customXml" Target="../ink/ink2.xml"/><Relationship Id="rId5" Type="http://schemas.openxmlformats.org/officeDocument/2006/relationships/image" Target="../media/image26.sv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3FB03-5A56-EB2D-6DC1-8B265F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1065368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164D73"/>
                </a:solidFill>
              </a:rPr>
              <a:t>Une bonne fois pour toutes </a:t>
            </a:r>
            <a:r>
              <a:rPr lang="fr-FR" dirty="0"/>
              <a:t>: loi des grands nombres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FF8042-3BCB-41E5-53F9-A05ACD39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3" y="1255222"/>
            <a:ext cx="42563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3D9404-39C2-3030-57C4-832A98A5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4" y="1255222"/>
            <a:ext cx="431745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269795C-6FAA-A610-41B7-001943F85D48}"/>
              </a:ext>
            </a:extLst>
          </p:cNvPr>
          <p:cNvSpPr txBox="1"/>
          <p:nvPr/>
        </p:nvSpPr>
        <p:spPr>
          <a:xfrm>
            <a:off x="989256" y="4503573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~2%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B752FC-AF6B-2334-7FDB-A0E8CC7FE2F4}"/>
              </a:ext>
            </a:extLst>
          </p:cNvPr>
          <p:cNvSpPr txBox="1"/>
          <p:nvPr/>
        </p:nvSpPr>
        <p:spPr>
          <a:xfrm>
            <a:off x="5303993" y="4495222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Consommateur : ~17%</a:t>
            </a:r>
          </a:p>
        </p:txBody>
      </p:sp>
    </p:spTree>
    <p:extLst>
      <p:ext uri="{BB962C8B-B14F-4D97-AF65-F5344CB8AC3E}">
        <p14:creationId xmlns:p14="http://schemas.microsoft.com/office/powerpoint/2010/main" val="3512491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D1296C95-311A-5C0F-2CAC-74567C958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73" b="2545"/>
          <a:stretch/>
        </p:blipFill>
        <p:spPr>
          <a:xfrm>
            <a:off x="4572000" y="220791"/>
            <a:ext cx="3947160" cy="40921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23517AF-3235-CB99-1AD5-B6709BCA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75" y="220791"/>
            <a:ext cx="4031329" cy="43666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7" y="0"/>
            <a:ext cx="1223050" cy="1223050"/>
          </a:xfrm>
          <a:prstGeom prst="rect">
            <a:avLst/>
          </a:prstGeom>
        </p:spPr>
      </p:pic>
      <p:pic>
        <p:nvPicPr>
          <p:cNvPr id="5122" name="Picture 2" descr="Calculatrice de 30 % | Comment calculer 30 % d'un montant">
            <a:extLst>
              <a:ext uri="{FF2B5EF4-FFF2-40B4-BE49-F238E27FC236}">
                <a16:creationId xmlns:a16="http://schemas.microsoft.com/office/drawing/2014/main" id="{650C4057-E3B1-B2E1-E60C-70C85507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63" y="83821"/>
            <a:ext cx="531495" cy="5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lculateur de 70 % | Comment calculer 70 % d'un montant">
            <a:extLst>
              <a:ext uri="{FF2B5EF4-FFF2-40B4-BE49-F238E27FC236}">
                <a16:creationId xmlns:a16="http://schemas.microsoft.com/office/drawing/2014/main" id="{6DCE3538-B149-D5EC-7424-AC0CCC756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276" y="83821"/>
            <a:ext cx="531496" cy="5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00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7" y="499884"/>
            <a:ext cx="4277203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1966" y="2076159"/>
            <a:ext cx="3690754" cy="235518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3E3CA6B-C41D-B018-12F8-0A323528B5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322" y="1135229"/>
            <a:ext cx="4011912" cy="29235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7E3310-24E6-60D1-FE17-F1E1F2717A14}"/>
              </a:ext>
            </a:extLst>
          </p:cNvPr>
          <p:cNvSpPr txBox="1"/>
          <p:nvPr/>
        </p:nvSpPr>
        <p:spPr>
          <a:xfrm>
            <a:off x="1771650" y="1170308"/>
            <a:ext cx="2715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6"/>
                </a:solidFill>
                <a:highlight>
                  <a:srgbClr val="8BCDFF"/>
                </a:highlight>
              </a:rPr>
              <a:t>dashboard_nutri_score.xlsm</a:t>
            </a:r>
          </a:p>
        </p:txBody>
      </p:sp>
      <p:pic>
        <p:nvPicPr>
          <p:cNvPr id="5" name="Graphique 4" descr="Compteur moyen avec un remplissage uni">
            <a:extLst>
              <a:ext uri="{FF2B5EF4-FFF2-40B4-BE49-F238E27FC236}">
                <a16:creationId xmlns:a16="http://schemas.microsoft.com/office/drawing/2014/main" id="{E973F7B6-3010-CCD6-BEC7-AAAB66EC0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814" y="2656478"/>
            <a:ext cx="914400" cy="914400"/>
          </a:xfrm>
          <a:prstGeom prst="rect">
            <a:avLst/>
          </a:prstGeom>
        </p:spPr>
      </p:pic>
      <p:pic>
        <p:nvPicPr>
          <p:cNvPr id="7" name="Graphique 6" descr="Presse-papiers vérifié avec un remplissage uni">
            <a:extLst>
              <a:ext uri="{FF2B5EF4-FFF2-40B4-BE49-F238E27FC236}">
                <a16:creationId xmlns:a16="http://schemas.microsoft.com/office/drawing/2014/main" id="{A4E32640-8FCE-5145-754B-716BF95929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8051" y="1598356"/>
            <a:ext cx="914400" cy="914400"/>
          </a:xfrm>
          <a:prstGeom prst="rect">
            <a:avLst/>
          </a:prstGeom>
        </p:spPr>
      </p:pic>
      <p:pic>
        <p:nvPicPr>
          <p:cNvPr id="9" name="Graphique 8" descr="Histoire avec un remplissage uni">
            <a:extLst>
              <a:ext uri="{FF2B5EF4-FFF2-40B4-BE49-F238E27FC236}">
                <a16:creationId xmlns:a16="http://schemas.microsoft.com/office/drawing/2014/main" id="{E9FAB157-9F75-8A9F-0BC7-03AA1E9013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8051" y="3631640"/>
            <a:ext cx="914400" cy="914400"/>
          </a:xfrm>
          <a:prstGeom prst="rect">
            <a:avLst/>
          </a:prstGeom>
        </p:spPr>
      </p:pic>
      <p:pic>
        <p:nvPicPr>
          <p:cNvPr id="11" name="Graphique 10" descr="Télécharger avec un remplissage uni">
            <a:extLst>
              <a:ext uri="{FF2B5EF4-FFF2-40B4-BE49-F238E27FC236}">
                <a16:creationId xmlns:a16="http://schemas.microsoft.com/office/drawing/2014/main" id="{E3DFC0E7-1F74-86FF-DF89-701F240A64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814" y="6809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32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273F538-3B0D-F023-4F04-38288BAA8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67" y="572700"/>
            <a:ext cx="6378676" cy="355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Producteur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50B1DD-0C55-BDF7-EE3C-6DE34F86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0727">
            <a:off x="638707" y="1064857"/>
            <a:ext cx="2926334" cy="3810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41C543-3F81-EAB4-4783-7EC3FE0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2149">
            <a:off x="2505243" y="1047115"/>
            <a:ext cx="2309060" cy="28044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FF094D-73C4-EF86-185A-CE2A9BDC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271">
            <a:off x="6157710" y="218453"/>
            <a:ext cx="2354784" cy="3886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D21F6-E141-D201-F50A-7A727F47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6441">
            <a:off x="5706541" y="2161722"/>
            <a:ext cx="234716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35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5_dashboard-produ">
            <a:hlinkClick r:id="" action="ppaction://media"/>
            <a:extLst>
              <a:ext uri="{FF2B5EF4-FFF2-40B4-BE49-F238E27FC236}">
                <a16:creationId xmlns:a16="http://schemas.microsoft.com/office/drawing/2014/main" id="{E25BAC1F-8B27-46E7-8BFC-CE38962079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Démonstration du produit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Source des données 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48962" y="28922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Les modèles appliqués 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L’assemblage 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Les interfaces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5996451" y="3665150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Consommateur 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800745-7129-2203-374D-9BE91D0F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4600">
            <a:off x="473135" y="992637"/>
            <a:ext cx="3201057" cy="28046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2842ED-8D2C-E544-8477-55B0B7B8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888">
            <a:off x="1575684" y="2464887"/>
            <a:ext cx="3620571" cy="22570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75A0A9-62DC-D4B9-6DF7-7056B2B26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79" y="245148"/>
            <a:ext cx="3428411" cy="21498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F3D631-1162-02B1-E6D9-58EC49EA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08" y="2076782"/>
            <a:ext cx="2747682" cy="2450226"/>
          </a:xfrm>
          <a:prstGeom prst="rect">
            <a:avLst/>
          </a:prstGeom>
        </p:spPr>
      </p:pic>
      <p:sp>
        <p:nvSpPr>
          <p:cNvPr id="9" name="Cadre 8">
            <a:extLst>
              <a:ext uri="{FF2B5EF4-FFF2-40B4-BE49-F238E27FC236}">
                <a16:creationId xmlns:a16="http://schemas.microsoft.com/office/drawing/2014/main" id="{5841E731-E79A-77DE-E776-DCAC5D2198E1}"/>
              </a:ext>
            </a:extLst>
          </p:cNvPr>
          <p:cNvSpPr/>
          <p:nvPr/>
        </p:nvSpPr>
        <p:spPr>
          <a:xfrm>
            <a:off x="789039" y="3495368"/>
            <a:ext cx="811161" cy="7521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33FE7918-BC89-4F41-6204-9B6B02844B66}"/>
              </a:ext>
            </a:extLst>
          </p:cNvPr>
          <p:cNvSpPr/>
          <p:nvPr/>
        </p:nvSpPr>
        <p:spPr>
          <a:xfrm rot="20750118">
            <a:off x="5376552" y="1365940"/>
            <a:ext cx="811161" cy="76997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319D98-8B56-1A14-FA7A-8960B4286BE5}"/>
              </a:ext>
            </a:extLst>
          </p:cNvPr>
          <p:cNvSpPr txBox="1"/>
          <p:nvPr/>
        </p:nvSpPr>
        <p:spPr>
          <a:xfrm>
            <a:off x="5527722" y="1378667"/>
            <a:ext cx="50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8455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09481B-5ED5-F7CD-CA5A-A5A827EF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73" y="121707"/>
            <a:ext cx="697290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2787086" y="0"/>
            <a:ext cx="45862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Sécurité du formulaire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8E293D8-FF43-BBCD-2484-BC644D72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0" y="573310"/>
            <a:ext cx="3581301" cy="105165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F20494-5936-968C-235C-C212E89E7762}"/>
              </a:ext>
            </a:extLst>
          </p:cNvPr>
          <p:cNvSpPr txBox="1"/>
          <p:nvPr/>
        </p:nvSpPr>
        <p:spPr>
          <a:xfrm>
            <a:off x="4822030" y="707231"/>
            <a:ext cx="376475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Empêche l’utilisateur d’entrer des valeurs sans avoir coché la case consommateur ou producteur 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9EBF02E1-EA46-8D20-5743-E4F696C42555}"/>
              </a:ext>
            </a:extLst>
          </p:cNvPr>
          <p:cNvSpPr/>
          <p:nvPr/>
        </p:nvSpPr>
        <p:spPr>
          <a:xfrm>
            <a:off x="4007644" y="907256"/>
            <a:ext cx="636243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736C3B3-037C-131B-DC8D-4CCC7344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55" y="2018510"/>
            <a:ext cx="2796782" cy="464860"/>
          </a:xfrm>
          <a:prstGeom prst="rect">
            <a:avLst/>
          </a:prstGeom>
        </p:spPr>
      </p:pic>
      <p:pic>
        <p:nvPicPr>
          <p:cNvPr id="19" name="Graphique 18" descr="Coche">
            <a:extLst>
              <a:ext uri="{FF2B5EF4-FFF2-40B4-BE49-F238E27FC236}">
                <a16:creationId xmlns:a16="http://schemas.microsoft.com/office/drawing/2014/main" id="{97760D47-6CBB-F817-926E-D93BDEDEA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7067" y="1884293"/>
            <a:ext cx="685800" cy="6858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8394785-479F-877A-5BDE-16E225367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351" y="2686562"/>
            <a:ext cx="3033023" cy="50296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19A35D6-8F9C-A486-CD93-FCA52DFB5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755" y="2865572"/>
            <a:ext cx="2629128" cy="533446"/>
          </a:xfrm>
          <a:prstGeom prst="rect">
            <a:avLst/>
          </a:prstGeom>
        </p:spPr>
      </p:pic>
      <p:pic>
        <p:nvPicPr>
          <p:cNvPr id="26" name="Graphique 25" descr="Coche">
            <a:extLst>
              <a:ext uri="{FF2B5EF4-FFF2-40B4-BE49-F238E27FC236}">
                <a16:creationId xmlns:a16="http://schemas.microsoft.com/office/drawing/2014/main" id="{955B3D65-331B-8372-A76F-463ABC51D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4523" y="2700893"/>
            <a:ext cx="685800" cy="6858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A6D0DFE-ED94-BAD3-5A38-26ED35C55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6709" y="4340044"/>
            <a:ext cx="2583404" cy="51058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E24C6254-6C64-09C4-98FB-CDB294342D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2166" y="4140128"/>
            <a:ext cx="2530059" cy="449619"/>
          </a:xfrm>
          <a:prstGeom prst="rect">
            <a:avLst/>
          </a:prstGeom>
        </p:spPr>
      </p:pic>
      <p:sp>
        <p:nvSpPr>
          <p:cNvPr id="38" name="Flèche : angle droit 37">
            <a:extLst>
              <a:ext uri="{FF2B5EF4-FFF2-40B4-BE49-F238E27FC236}">
                <a16:creationId xmlns:a16="http://schemas.microsoft.com/office/drawing/2014/main" id="{E6E3A9BF-AD45-A158-4863-050344B3D8AF}"/>
              </a:ext>
            </a:extLst>
          </p:cNvPr>
          <p:cNvSpPr/>
          <p:nvPr/>
        </p:nvSpPr>
        <p:spPr>
          <a:xfrm rot="5400000">
            <a:off x="1553677" y="3694919"/>
            <a:ext cx="983074" cy="62822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adre 39">
            <a:extLst>
              <a:ext uri="{FF2B5EF4-FFF2-40B4-BE49-F238E27FC236}">
                <a16:creationId xmlns:a16="http://schemas.microsoft.com/office/drawing/2014/main" id="{B96C841E-2AAB-3A1F-ED89-780F85C024D1}"/>
              </a:ext>
            </a:extLst>
          </p:cNvPr>
          <p:cNvSpPr/>
          <p:nvPr/>
        </p:nvSpPr>
        <p:spPr>
          <a:xfrm>
            <a:off x="1975664" y="3517494"/>
            <a:ext cx="3086100" cy="51594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D31C914-89C2-FAFF-B188-64D3785DB751}"/>
              </a:ext>
            </a:extLst>
          </p:cNvPr>
          <p:cNvSpPr txBox="1"/>
          <p:nvPr/>
        </p:nvSpPr>
        <p:spPr>
          <a:xfrm>
            <a:off x="1906125" y="3620945"/>
            <a:ext cx="308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Change automatiquement le format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7FA7779D-6006-1F09-F7C5-A236672B0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9487" y="1758800"/>
            <a:ext cx="2370025" cy="40389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3169493-5B6E-658F-74AF-BEEBFD7BF7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8971" y="3559474"/>
            <a:ext cx="2751058" cy="457240"/>
          </a:xfrm>
          <a:prstGeom prst="rect">
            <a:avLst/>
          </a:prstGeom>
        </p:spPr>
      </p:pic>
      <p:pic>
        <p:nvPicPr>
          <p:cNvPr id="35" name="Graphique 34" descr="Fermer">
            <a:extLst>
              <a:ext uri="{FF2B5EF4-FFF2-40B4-BE49-F238E27FC236}">
                <a16:creationId xmlns:a16="http://schemas.microsoft.com/office/drawing/2014/main" id="{C46E9C10-DAEB-FC3B-C875-E4A655F8E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5337" y="1366224"/>
            <a:ext cx="1132176" cy="1132176"/>
          </a:xfrm>
          <a:prstGeom prst="rect">
            <a:avLst/>
          </a:prstGeom>
        </p:spPr>
      </p:pic>
      <p:pic>
        <p:nvPicPr>
          <p:cNvPr id="48" name="Graphique 47" descr="Fermer">
            <a:extLst>
              <a:ext uri="{FF2B5EF4-FFF2-40B4-BE49-F238E27FC236}">
                <a16:creationId xmlns:a16="http://schemas.microsoft.com/office/drawing/2014/main" id="{1F8E4A46-A72E-D3B4-8101-02E725E990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2343662"/>
            <a:ext cx="1132176" cy="1132176"/>
          </a:xfrm>
          <a:prstGeom prst="rect">
            <a:avLst/>
          </a:prstGeom>
        </p:spPr>
      </p:pic>
      <p:pic>
        <p:nvPicPr>
          <p:cNvPr id="49" name="Graphique 48" descr="Fermer">
            <a:extLst>
              <a:ext uri="{FF2B5EF4-FFF2-40B4-BE49-F238E27FC236}">
                <a16:creationId xmlns:a16="http://schemas.microsoft.com/office/drawing/2014/main" id="{0BA8D373-36D1-E188-62BB-8C14CA5A11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28411" y="3202282"/>
            <a:ext cx="1132176" cy="1132176"/>
          </a:xfrm>
          <a:prstGeom prst="rect">
            <a:avLst/>
          </a:prstGeom>
        </p:spPr>
      </p:pic>
      <p:pic>
        <p:nvPicPr>
          <p:cNvPr id="50" name="Graphique 49" descr="Fermer">
            <a:extLst>
              <a:ext uri="{FF2B5EF4-FFF2-40B4-BE49-F238E27FC236}">
                <a16:creationId xmlns:a16="http://schemas.microsoft.com/office/drawing/2014/main" id="{3D663E8C-CCD3-BC50-5D06-0B40D0CACF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4054460"/>
            <a:ext cx="1132176" cy="1132176"/>
          </a:xfrm>
          <a:prstGeom prst="rect">
            <a:avLst/>
          </a:prstGeom>
        </p:spPr>
      </p:pic>
      <p:sp>
        <p:nvSpPr>
          <p:cNvPr id="3" name="Cadre 2">
            <a:extLst>
              <a:ext uri="{FF2B5EF4-FFF2-40B4-BE49-F238E27FC236}">
                <a16:creationId xmlns:a16="http://schemas.microsoft.com/office/drawing/2014/main" id="{31D4CCAE-0294-20A8-046A-3DE16E2DEDA7}"/>
              </a:ext>
            </a:extLst>
          </p:cNvPr>
          <p:cNvSpPr/>
          <p:nvPr/>
        </p:nvSpPr>
        <p:spPr>
          <a:xfrm>
            <a:off x="4732958" y="630679"/>
            <a:ext cx="3764757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2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historique formulaire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4496085" y="903218"/>
            <a:ext cx="376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Onglet historique vide au lancement du formulaire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3624548" y="101094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ED221B-960C-2AC6-3792-6F0D406C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17" y="3570384"/>
            <a:ext cx="4069433" cy="81541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230D693-1171-114D-0119-415E4360E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79" y="2009612"/>
            <a:ext cx="4046571" cy="861135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FFEC9764-E192-57DA-C6AB-67F472A8C358}"/>
              </a:ext>
            </a:extLst>
          </p:cNvPr>
          <p:cNvSpPr/>
          <p:nvPr/>
        </p:nvSpPr>
        <p:spPr>
          <a:xfrm>
            <a:off x="5296697" y="228629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5B3DF7E-49B7-BB85-C737-6D4CB63134B0}"/>
              </a:ext>
            </a:extLst>
          </p:cNvPr>
          <p:cNvSpPr/>
          <p:nvPr/>
        </p:nvSpPr>
        <p:spPr>
          <a:xfrm>
            <a:off x="5296697" y="382420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E74E7CA-B3FA-E4DA-74A1-9B8FF77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351" y="1916664"/>
            <a:ext cx="1903214" cy="98757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F555182-6465-D8CB-E33C-61165F59A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351" y="3348140"/>
            <a:ext cx="1717025" cy="1259895"/>
          </a:xfrm>
          <a:prstGeom prst="rect">
            <a:avLst/>
          </a:prstGeom>
        </p:spPr>
      </p:pic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4382809" y="731244"/>
            <a:ext cx="3450552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9D2F41E5-A99F-4B5D-2276-9A7BC513A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452" y="657511"/>
            <a:ext cx="2293819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3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doublon nom produit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134485" y="822311"/>
            <a:ext cx="2460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rentre un nom de produit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2811820" y="80302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74549" y="672271"/>
            <a:ext cx="2574252" cy="57168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0A64C17-8037-6AEE-4C24-A6C91C2B5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15" y="1698325"/>
            <a:ext cx="3619814" cy="163844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C5F66C7-BCF4-DCAA-4D15-9C3DF870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59" y="562686"/>
            <a:ext cx="2888230" cy="81541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AECC723-ED40-EA89-EC58-6A8A8659F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50" y="3854367"/>
            <a:ext cx="3149827" cy="922100"/>
          </a:xfrm>
          <a:prstGeom prst="rect">
            <a:avLst/>
          </a:prstGeom>
        </p:spPr>
      </p:pic>
      <p:sp>
        <p:nvSpPr>
          <p:cNvPr id="29" name="Légende : flèche vers le bas 28">
            <a:extLst>
              <a:ext uri="{FF2B5EF4-FFF2-40B4-BE49-F238E27FC236}">
                <a16:creationId xmlns:a16="http://schemas.microsoft.com/office/drawing/2014/main" id="{CCC34DFA-DA3C-6D1B-7A53-3B36E0A0293B}"/>
              </a:ext>
            </a:extLst>
          </p:cNvPr>
          <p:cNvSpPr/>
          <p:nvPr/>
        </p:nvSpPr>
        <p:spPr>
          <a:xfrm>
            <a:off x="21336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reprend les mêmes valeurs que le produit initial</a:t>
            </a:r>
          </a:p>
        </p:txBody>
      </p:sp>
      <p:sp>
        <p:nvSpPr>
          <p:cNvPr id="33" name="Cadre 32">
            <a:extLst>
              <a:ext uri="{FF2B5EF4-FFF2-40B4-BE49-F238E27FC236}">
                <a16:creationId xmlns:a16="http://schemas.microsoft.com/office/drawing/2014/main" id="{7C2FC562-1775-86DD-A7E6-55F0938FE094}"/>
              </a:ext>
            </a:extLst>
          </p:cNvPr>
          <p:cNvSpPr/>
          <p:nvPr/>
        </p:nvSpPr>
        <p:spPr>
          <a:xfrm>
            <a:off x="4219670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adre 33">
            <a:extLst>
              <a:ext uri="{FF2B5EF4-FFF2-40B4-BE49-F238E27FC236}">
                <a16:creationId xmlns:a16="http://schemas.microsoft.com/office/drawing/2014/main" id="{6CB21626-FE2C-AC52-32F7-E01EE5EE8546}"/>
              </a:ext>
            </a:extLst>
          </p:cNvPr>
          <p:cNvSpPr/>
          <p:nvPr/>
        </p:nvSpPr>
        <p:spPr>
          <a:xfrm>
            <a:off x="5110374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0B061DED-B71E-C2BE-DEA8-65DF7EFBAA50}"/>
              </a:ext>
            </a:extLst>
          </p:cNvPr>
          <p:cNvSpPr/>
          <p:nvPr/>
        </p:nvSpPr>
        <p:spPr>
          <a:xfrm rot="7417651">
            <a:off x="3762615" y="3441679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9211DE78-0578-1B27-0E7F-ED755BCE8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700" y="3823884"/>
            <a:ext cx="2972058" cy="922100"/>
          </a:xfrm>
          <a:prstGeom prst="rect">
            <a:avLst/>
          </a:prstGeom>
        </p:spPr>
      </p:pic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4E841636-A64A-4D29-1ED4-84B4B66BAAA2}"/>
              </a:ext>
            </a:extLst>
          </p:cNvPr>
          <p:cNvSpPr/>
          <p:nvPr/>
        </p:nvSpPr>
        <p:spPr>
          <a:xfrm rot="3093681">
            <a:off x="5595523" y="3421952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Légende : flèche vers le bas 31">
            <a:extLst>
              <a:ext uri="{FF2B5EF4-FFF2-40B4-BE49-F238E27FC236}">
                <a16:creationId xmlns:a16="http://schemas.microsoft.com/office/drawing/2014/main" id="{DD2CC6EE-0655-A844-505B-22F485E96FDE}"/>
              </a:ext>
            </a:extLst>
          </p:cNvPr>
          <p:cNvSpPr/>
          <p:nvPr/>
        </p:nvSpPr>
        <p:spPr>
          <a:xfrm>
            <a:off x="705544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réinitialise toutes les valeurs du produit initial</a:t>
            </a:r>
          </a:p>
        </p:txBody>
      </p:sp>
      <p:sp>
        <p:nvSpPr>
          <p:cNvPr id="40" name="Bulle narrative : ronde 39">
            <a:extLst>
              <a:ext uri="{FF2B5EF4-FFF2-40B4-BE49-F238E27FC236}">
                <a16:creationId xmlns:a16="http://schemas.microsoft.com/office/drawing/2014/main" id="{11FF708A-4089-CD7A-E4BF-E55E92A1D166}"/>
              </a:ext>
            </a:extLst>
          </p:cNvPr>
          <p:cNvSpPr/>
          <p:nvPr/>
        </p:nvSpPr>
        <p:spPr>
          <a:xfrm>
            <a:off x="6645841" y="415491"/>
            <a:ext cx="2177439" cy="146938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Même fonctionnement avec la sélection lors d’un produit par l’historique </a:t>
            </a:r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A714D906-CDDF-CBA3-A12C-C71D101ACCFF}"/>
              </a:ext>
            </a:extLst>
          </p:cNvPr>
          <p:cNvSpPr/>
          <p:nvPr/>
        </p:nvSpPr>
        <p:spPr>
          <a:xfrm rot="10800000">
            <a:off x="5826723" y="1399332"/>
            <a:ext cx="510861" cy="75057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66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881706193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3B1E14D4-5B6E-05BD-AAE5-8B6B865BF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9266" y="822248"/>
            <a:ext cx="5727777" cy="3818518"/>
          </a:xfrm>
          <a:prstGeom prst="rect">
            <a:avLst/>
          </a:prstGeom>
        </p:spPr>
      </p:pic>
      <p:sp>
        <p:nvSpPr>
          <p:cNvPr id="5" name="Google Shape;2201;p52">
            <a:extLst>
              <a:ext uri="{FF2B5EF4-FFF2-40B4-BE49-F238E27FC236}">
                <a16:creationId xmlns:a16="http://schemas.microsoft.com/office/drawing/2014/main" id="{D525DB5D-42B3-44CB-8199-E3FE4414E7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Difficultés</a:t>
            </a:r>
          </a:p>
        </p:txBody>
      </p:sp>
    </p:spTree>
    <p:extLst>
      <p:ext uri="{BB962C8B-B14F-4D97-AF65-F5344CB8AC3E}">
        <p14:creationId xmlns:p14="http://schemas.microsoft.com/office/powerpoint/2010/main" val="3116378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cteurs et illustrations de Thank you en téléchargement gratuit | Freepik">
            <a:extLst>
              <a:ext uri="{FF2B5EF4-FFF2-40B4-BE49-F238E27FC236}">
                <a16:creationId xmlns:a16="http://schemas.microsoft.com/office/drawing/2014/main" id="{9133ED7B-82B2-8E56-29D0-C49C3C94A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585787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981619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Front/User Interface</a:t>
            </a:r>
          </a:p>
          <a:p>
            <a:r>
              <a:rPr lang="en-US" dirty="0"/>
              <a:t>Data Governance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887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704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914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18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367244"/>
            <a:ext cx="4530907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 ainsi que les producteurs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t un homme avec un caddie remplit de produits divers (gateaux, fruits, chips, etc.) qui a son smartphone pour calculer le nutri-score de ces produits. Image 1 de 4">
            <a:extLst>
              <a:ext uri="{FF2B5EF4-FFF2-40B4-BE49-F238E27FC236}">
                <a16:creationId xmlns:a16="http://schemas.microsoft.com/office/drawing/2014/main" id="{2C35F007-849D-0DA5-104F-B0F39A70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4096">
            <a:off x="4532324" y="2005491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 descr="une femme qui calcule le nutri-score sur son ordinateur portable de plusieurs paquets de gâteaux ">
            <a:extLst>
              <a:ext uri="{FF2B5EF4-FFF2-40B4-BE49-F238E27FC236}">
                <a16:creationId xmlns:a16="http://schemas.microsoft.com/office/drawing/2014/main" id="{ACEE6911-0832-CB96-4E29-8D3B0A74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219">
            <a:off x="1435836" y="1889332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D383F41-10F5-D7E4-E67D-E70E421999C3}"/>
              </a:ext>
            </a:extLst>
          </p:cNvPr>
          <p:cNvSpPr/>
          <p:nvPr/>
        </p:nvSpPr>
        <p:spPr>
          <a:xfrm>
            <a:off x="190030" y="370496"/>
            <a:ext cx="8763939" cy="92333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Place à la démonstration !</a:t>
            </a:r>
          </a:p>
        </p:txBody>
      </p:sp>
    </p:spTree>
    <p:extLst>
      <p:ext uri="{BB962C8B-B14F-4D97-AF65-F5344CB8AC3E}">
        <p14:creationId xmlns:p14="http://schemas.microsoft.com/office/powerpoint/2010/main" val="1084275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row Red Up · Free vector graphic on Pixabay">
            <a:extLst>
              <a:ext uri="{FF2B5EF4-FFF2-40B4-BE49-F238E27FC236}">
                <a16:creationId xmlns:a16="http://schemas.microsoft.com/office/drawing/2014/main" id="{AA42CEA7-6CC1-AD9C-21DD-3E6D1C1C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44306">
            <a:off x="7099135" y="1248461"/>
            <a:ext cx="1610830" cy="16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28 632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16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C91655-0DBE-DAC3-7D6E-A2692EA00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51" y="1040905"/>
            <a:ext cx="3394234" cy="34736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B137543-2745-FC90-4EA8-198D4DAD5618}"/>
              </a:ext>
            </a:extLst>
          </p:cNvPr>
          <p:cNvSpPr txBox="1"/>
          <p:nvPr/>
        </p:nvSpPr>
        <p:spPr>
          <a:xfrm>
            <a:off x="7227522" y="2011876"/>
            <a:ext cx="10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C00000"/>
                </a:solidFill>
                <a:latin typeface="Geologica SemiBold" panose="020B0604020202020204" charset="0"/>
              </a:rPr>
              <a:t>- 45%</a:t>
            </a:r>
          </a:p>
        </p:txBody>
      </p:sp>
      <p:pic>
        <p:nvPicPr>
          <p:cNvPr id="3074" name="Picture 2" descr="Digital art gif. A giant green hand with legs smiles happily and bounces, giving a big thumbs up.">
            <a:extLst>
              <a:ext uri="{FF2B5EF4-FFF2-40B4-BE49-F238E27FC236}">
                <a16:creationId xmlns:a16="http://schemas.microsoft.com/office/drawing/2014/main" id="{97444E0F-64B9-6F79-49BD-93C6A406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02" y="3911441"/>
            <a:ext cx="1206190" cy="120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b="1" dirty="0" err="1">
                <a:solidFill>
                  <a:srgbClr val="FF0000"/>
                </a:solidFill>
              </a:rPr>
              <a:t>Random</a:t>
            </a:r>
            <a:r>
              <a:rPr lang="fr-FR" sz="1200" b="1" dirty="0">
                <a:solidFill>
                  <a:srgbClr val="FF0000"/>
                </a:solidFill>
              </a:rPr>
              <a:t> Forest </a:t>
            </a:r>
            <a:r>
              <a:rPr lang="fr-FR" sz="1200" dirty="0"/>
              <a:t>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  <p:pic>
        <p:nvPicPr>
          <p:cNvPr id="4098" name="Picture 2" descr="Sport Success GIF by TeamColorCodes">
            <a:extLst>
              <a:ext uri="{FF2B5EF4-FFF2-40B4-BE49-F238E27FC236}">
                <a16:creationId xmlns:a16="http://schemas.microsoft.com/office/drawing/2014/main" id="{1B4AA29E-6959-5B9B-FDB3-C2201A58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62" y="2225116"/>
            <a:ext cx="693267" cy="69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00A1A6-AAF1-7FE2-6DF2-99E8D82F716F}"/>
              </a:ext>
            </a:extLst>
          </p:cNvPr>
          <p:cNvSpPr/>
          <p:nvPr/>
        </p:nvSpPr>
        <p:spPr>
          <a:xfrm>
            <a:off x="1736607" y="2254412"/>
            <a:ext cx="5365801" cy="663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14:cNvPr>
              <p14:cNvContentPartPr/>
              <p14:nvPr/>
            </p14:nvContentPartPr>
            <p14:xfrm>
              <a:off x="5612535" y="2408110"/>
              <a:ext cx="267480" cy="792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58895" y="2300470"/>
                <a:ext cx="375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14:cNvPr>
              <p14:cNvContentPartPr/>
              <p14:nvPr/>
            </p14:nvContentPartPr>
            <p14:xfrm>
              <a:off x="5642415" y="2728150"/>
              <a:ext cx="273960" cy="2304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8415" y="2620510"/>
                <a:ext cx="381600" cy="238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</a:t>
            </a:r>
            <a:r>
              <a:rPr lang="fr-FR" sz="2600"/>
              <a:t>en deux/trois </a:t>
            </a:r>
            <a:r>
              <a:rPr lang="fr-FR" sz="2600" dirty="0"/>
              <a:t>mots branchés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26" y="1356189"/>
            <a:ext cx="2438611" cy="2438611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33573"/>
              </p:ext>
            </p:extLst>
          </p:nvPr>
        </p:nvGraphicFramePr>
        <p:xfrm>
          <a:off x="-431541" y="731375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2416124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1075</Words>
  <Application>Microsoft Office PowerPoint</Application>
  <PresentationFormat>Affichage à l'écran (16:9)</PresentationFormat>
  <Paragraphs>217</Paragraphs>
  <Slides>33</Slides>
  <Notes>12</Notes>
  <HiddenSlides>0</HiddenSlides>
  <MMClips>1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33</vt:i4>
      </vt:variant>
    </vt:vector>
  </HeadingPairs>
  <TitlesOfParts>
    <vt:vector size="46" baseType="lpstr">
      <vt:lpstr>Geologica</vt:lpstr>
      <vt:lpstr>Fira Sans Extra Condensed</vt:lpstr>
      <vt:lpstr>Nunito Light</vt:lpstr>
      <vt:lpstr>Calibri</vt:lpstr>
      <vt:lpstr>Arial</vt:lpstr>
      <vt:lpstr>Geologica SemiBold</vt:lpstr>
      <vt:lpstr>Proxima Nova</vt:lpstr>
      <vt:lpstr>Times New Roman</vt:lpstr>
      <vt:lpstr>Aptos Narrow</vt:lpstr>
      <vt:lpstr>DM Sans</vt:lpstr>
      <vt:lpstr>Figtree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Une bonne fois pour toutes : loi des grands nombres</vt:lpstr>
      <vt:lpstr>Présentation PowerPoint</vt:lpstr>
      <vt:lpstr>Présentation PowerPoint</vt:lpstr>
      <vt:lpstr>L’application</vt:lpstr>
      <vt:lpstr>L’application</vt:lpstr>
      <vt:lpstr>Présentation PowerPoint</vt:lpstr>
      <vt:lpstr>Interface d’accueil</vt:lpstr>
      <vt:lpstr>Place aux démos !</vt:lpstr>
      <vt:lpstr>Test Producteur </vt:lpstr>
      <vt:lpstr>Présentation PowerPoint</vt:lpstr>
      <vt:lpstr>Test Consommateur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Difficultés</vt:lpstr>
      <vt:lpstr>Présentation PowerPoint</vt:lpstr>
      <vt:lpstr>Merci pour votre attention !</vt:lpstr>
      <vt:lpstr>ANNEXES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Alfex 2.0</cp:lastModifiedBy>
  <cp:revision>697</cp:revision>
  <dcterms:modified xsi:type="dcterms:W3CDTF">2023-12-10T21:33:23Z</dcterms:modified>
</cp:coreProperties>
</file>